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6" r:id="rId1"/>
  </p:sldMasterIdLst>
  <p:notesMasterIdLst>
    <p:notesMasterId r:id="rId4"/>
  </p:notesMasterIdLst>
  <p:sldIdLst>
    <p:sldId id="256" r:id="rId2"/>
    <p:sldId id="257" r:id="rId3"/>
  </p:sldIdLst>
  <p:sldSz cx="43891200" cy="32918400"/>
  <p:notesSz cx="6858000" cy="9144000"/>
  <p:embeddedFontLst>
    <p:embeddedFont>
      <p:font typeface="Arial Rounded MT Bold" panose="020F0704030504030204" pitchFamily="34" charset="0"/>
      <p:regular r:id="rId5"/>
    </p:embeddedFont>
    <p:embeddedFont>
      <p:font typeface="Baskerville Old Face" panose="02020602080505020303" pitchFamily="18" charset="0"/>
      <p:regular r:id="rId6"/>
    </p:embeddedFont>
    <p:embeddedFont>
      <p:font typeface="Calisto MT" panose="02040603050505030304" pitchFamily="18" charset="0"/>
      <p:regular r:id="rId7"/>
      <p:bold r:id="rId8"/>
      <p:italic r:id="rId9"/>
      <p:boldItalic r:id="rId10"/>
    </p:embeddedFont>
    <p:embeddedFont>
      <p:font typeface="Helvetica" panose="020B0604020202020204" pitchFamily="34" charset="0"/>
      <p:regular r:id="rId11"/>
      <p:bold r:id="rId12"/>
      <p:italic r:id="rId13"/>
      <p:boldItalic r:id="rId14"/>
    </p:embeddedFont>
    <p:embeddedFont>
      <p:font typeface="Oswald" panose="00000500000000000000" pitchFamily="2" charset="0"/>
      <p:regular r:id="rId15"/>
      <p:bold r:id="rId16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69F7342-AE9D-4B5C-BA00-6AEAC6F2D943}">
  <a:tblStyle styleId="{669F7342-AE9D-4B5C-BA00-6AEAC6F2D94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513"/>
  </p:normalViewPr>
  <p:slideViewPr>
    <p:cSldViewPr snapToGrid="0">
      <p:cViewPr varScale="1">
        <p:scale>
          <a:sx n="14" d="100"/>
          <a:sy n="14" d="100"/>
        </p:scale>
        <p:origin x="1668" y="120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2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font" Target="fonts/font11.fntdata"/><Relationship Id="rId10" Type="http://schemas.openxmlformats.org/officeDocument/2006/relationships/font" Target="fonts/font6.fntdata"/><Relationship Id="rId19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font" Target="fonts/font10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7727647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-point-templates.com/presentation-poster-templates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>
                <a:solidFill>
                  <a:schemeClr val="dk1"/>
                </a:solidFill>
              </a:rPr>
              <a:t>You can add your presentation notes here. This presentation template for research posters is fully editable so text, graphics and content can be updated to fit your own research needs.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</a:rPr>
              <a:t>Download more </a:t>
            </a:r>
            <a:r>
              <a:rPr lang="en" u="sng" dirty="0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poster presentation templates</a:t>
            </a:r>
            <a:r>
              <a:rPr lang="en" dirty="0">
                <a:solidFill>
                  <a:schemeClr val="dk1"/>
                </a:solidFill>
              </a:rPr>
              <a:t> from FPPT.com</a:t>
            </a: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90EEB-0113-46E2-8AEF-C920760C21D0}" type="datetimeFigureOut">
              <a:rPr lang="en-IN" smtClean="0"/>
              <a:t>19-05-2026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399695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90EEB-0113-46E2-8AEF-C920760C21D0}" type="datetimeFigureOut">
              <a:rPr lang="en-IN" smtClean="0"/>
              <a:t>19-05-2026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15388854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90EEB-0113-46E2-8AEF-C920760C21D0}" type="datetimeFigureOut">
              <a:rPr lang="en-IN" smtClean="0"/>
              <a:t>19-05-2026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4472891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1496160" y="13765441"/>
            <a:ext cx="40899001" cy="53874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9200"/>
              <a:buNone/>
              <a:defRPr sz="192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40667797" y="29844588"/>
            <a:ext cx="2633700" cy="2519100"/>
          </a:xfrm>
          <a:prstGeom prst="rect">
            <a:avLst/>
          </a:prstGeom>
        </p:spPr>
        <p:txBody>
          <a:bodyPr spcFirstLastPara="1" wrap="square" lIns="487600" tIns="487600" rIns="487600" bIns="4876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63033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90EEB-0113-46E2-8AEF-C920760C21D0}" type="datetimeFigureOut">
              <a:rPr lang="en-IN" smtClean="0"/>
              <a:t>19-05-2026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73249668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90EEB-0113-46E2-8AEF-C920760C21D0}" type="datetimeFigureOut">
              <a:rPr lang="en-IN" smtClean="0"/>
              <a:t>19-05-2026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50868383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90EEB-0113-46E2-8AEF-C920760C21D0}" type="datetimeFigureOut">
              <a:rPr lang="en-IN" smtClean="0"/>
              <a:t>19-05-2026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16650926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90EEB-0113-46E2-8AEF-C920760C21D0}" type="datetimeFigureOut">
              <a:rPr lang="en-IN" smtClean="0"/>
              <a:t>19-05-2026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68597952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90EEB-0113-46E2-8AEF-C920760C21D0}" type="datetimeFigureOut">
              <a:rPr lang="en-IN" smtClean="0"/>
              <a:t>19-05-2026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02429457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90EEB-0113-46E2-8AEF-C920760C21D0}" type="datetimeFigureOut">
              <a:rPr lang="en-IN" smtClean="0"/>
              <a:t>19-05-2026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85938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90EEB-0113-46E2-8AEF-C920760C21D0}" type="datetimeFigureOut">
              <a:rPr lang="en-IN" smtClean="0"/>
              <a:t>19-05-2026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5092782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90EEB-0113-46E2-8AEF-C920760C21D0}" type="datetimeFigureOut">
              <a:rPr lang="en-IN" smtClean="0"/>
              <a:t>19-05-2026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57858322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90EEB-0113-46E2-8AEF-C920760C21D0}" type="datetimeFigureOut">
              <a:rPr lang="en-IN" smtClean="0"/>
              <a:t>19-05-2026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736570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sldNum="0" hdr="0" ftr="0" dt="0"/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34343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41EA6CB-0E2C-489D-DD7A-6CA4D9C5FC93}"/>
              </a:ext>
            </a:extLst>
          </p:cNvPr>
          <p:cNvSpPr/>
          <p:nvPr/>
        </p:nvSpPr>
        <p:spPr>
          <a:xfrm>
            <a:off x="123806" y="867435"/>
            <a:ext cx="3665108" cy="4587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5" name="Google Shape;55;p13"/>
          <p:cNvSpPr/>
          <p:nvPr/>
        </p:nvSpPr>
        <p:spPr>
          <a:xfrm>
            <a:off x="3875313" y="940936"/>
            <a:ext cx="36081922" cy="2992419"/>
          </a:xfrm>
          <a:prstGeom prst="rect">
            <a:avLst/>
          </a:prstGeom>
          <a:solidFill>
            <a:srgbClr val="7030A0"/>
          </a:solidFill>
          <a:ln>
            <a:solidFill>
              <a:srgbClr val="92D050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15032125" y="5411971"/>
            <a:ext cx="13879500" cy="2616490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391026" y="8648279"/>
            <a:ext cx="14448561" cy="2288382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29120050" y="5454501"/>
            <a:ext cx="14380124" cy="261192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13"/>
          <p:cNvSpPr txBox="1"/>
          <p:nvPr/>
        </p:nvSpPr>
        <p:spPr>
          <a:xfrm>
            <a:off x="4321570" y="1098259"/>
            <a:ext cx="34694422" cy="1311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7200" b="1" dirty="0">
                <a:solidFill>
                  <a:schemeClr val="bg1"/>
                </a:solidFill>
              </a:rPr>
              <a:t>2026 IEEE North-East India International Energy Conversion Conference and Exhibition</a:t>
            </a:r>
            <a:endParaRPr lang="en-IN" sz="7200" dirty="0">
              <a:solidFill>
                <a:schemeClr val="bg1"/>
              </a:solidFill>
              <a:latin typeface="Arial Rounded MT Bold" panose="020F0704030504030204" pitchFamily="34" charset="0"/>
              <a:ea typeface="Oswald"/>
              <a:cs typeface="Oswald"/>
              <a:sym typeface="Oswald"/>
            </a:endParaRPr>
          </a:p>
          <a:p>
            <a:pPr lvl="0"/>
            <a:r>
              <a:rPr lang="en-IN" sz="7200" b="1" dirty="0"/>
              <a:t> </a:t>
            </a:r>
            <a:endParaRPr lang="en-IN" sz="7200" dirty="0">
              <a:solidFill>
                <a:schemeClr val="bg1"/>
              </a:solidFill>
              <a:latin typeface="Arial Rounded MT Bold" panose="020F0704030504030204" pitchFamily="34" charset="0"/>
              <a:ea typeface="Oswald"/>
              <a:cs typeface="Oswald"/>
              <a:sym typeface="Oswald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28516227" y="2473551"/>
            <a:ext cx="8558066" cy="1085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115000"/>
              </a:lnSpc>
            </a:pPr>
            <a:r>
              <a:rPr lang="en-IN" sz="6600" b="1" i="1" dirty="0">
                <a:solidFill>
                  <a:schemeClr val="bg1"/>
                </a:solidFill>
                <a:latin typeface="Baskerville Old Face" panose="02020602080505020303" pitchFamily="18" charset="0"/>
              </a:rPr>
              <a:t>12 -14 June 2026</a:t>
            </a:r>
            <a:endParaRPr lang="en-IN" sz="6600" i="1" dirty="0">
              <a:solidFill>
                <a:schemeClr val="bg1"/>
              </a:solidFill>
              <a:latin typeface="Baskerville Old Face" panose="02020602080505020303" pitchFamily="18" charset="0"/>
              <a:ea typeface="Droid Serif"/>
              <a:cs typeface="Droid Serif"/>
              <a:sym typeface="Droid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IN" sz="6600" i="1" dirty="0">
              <a:solidFill>
                <a:schemeClr val="bg1"/>
              </a:solidFill>
              <a:latin typeface="Baskerville Old Face" panose="02020602080505020303" pitchFamily="18" charset="0"/>
              <a:ea typeface="Droid Serif"/>
              <a:cs typeface="Droid Serif"/>
              <a:sym typeface="Droid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lang="en-IN" sz="6600" i="1" dirty="0">
              <a:solidFill>
                <a:schemeClr val="bg1"/>
              </a:solidFill>
              <a:latin typeface="Baskerville Old Face" panose="02020602080505020303" pitchFamily="18" charset="0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600" i="1" dirty="0">
              <a:solidFill>
                <a:schemeClr val="bg1"/>
              </a:solidFill>
              <a:latin typeface="Baskerville Old Face" panose="02020602080505020303" pitchFamily="18" charset="0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600" i="1" dirty="0">
              <a:solidFill>
                <a:schemeClr val="bg1"/>
              </a:solidFill>
              <a:latin typeface="Baskerville Old Face" panose="02020602080505020303" pitchFamily="18" charset="0"/>
              <a:ea typeface="Oswald"/>
              <a:cs typeface="Oswald"/>
              <a:sym typeface="Oswald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24903933" y="3308400"/>
            <a:ext cx="12131400" cy="12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0">
              <a:solidFill>
                <a:srgbClr val="D0E0E3"/>
              </a:solidFill>
              <a:latin typeface="Droid Serif"/>
              <a:ea typeface="Droid Serif"/>
              <a:cs typeface="Droid Serif"/>
              <a:sym typeface="Droid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0">
              <a:solidFill>
                <a:srgbClr val="D0E0E3"/>
              </a:solidFill>
              <a:latin typeface="Droid Serif"/>
              <a:ea typeface="Droid Serif"/>
              <a:cs typeface="Droid Serif"/>
              <a:sym typeface="Droid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0">
              <a:solidFill>
                <a:srgbClr val="D0E0E3"/>
              </a:solidFill>
              <a:latin typeface="Droid Serif"/>
              <a:ea typeface="Droid Serif"/>
              <a:cs typeface="Droid Serif"/>
              <a:sym typeface="Droid Serif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85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600"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85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6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4416448" y="2583051"/>
            <a:ext cx="24513540" cy="1085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5400" b="1" dirty="0">
                <a:solidFill>
                  <a:schemeClr val="bg1"/>
                </a:solidFill>
                <a:latin typeface="Calisto MT" panose="02040603050505030304" pitchFamily="18" charset="0"/>
              </a:rPr>
              <a:t>National Institute of Technology Meghalaya,</a:t>
            </a:r>
            <a:r>
              <a:rPr lang="en-IN" sz="5400" b="1" dirty="0">
                <a:solidFill>
                  <a:schemeClr val="bg1"/>
                </a:solidFill>
                <a:latin typeface="Calisto MT" panose="02040603050505030304" pitchFamily="18" charset="0"/>
              </a:rPr>
              <a:t> </a:t>
            </a:r>
            <a:r>
              <a:rPr lang="en-IN" sz="5400" b="1" dirty="0" err="1">
                <a:solidFill>
                  <a:schemeClr val="bg1"/>
                </a:solidFill>
                <a:latin typeface="Calisto MT" panose="02040603050505030304" pitchFamily="18" charset="0"/>
              </a:rPr>
              <a:t>Sohra</a:t>
            </a:r>
            <a:r>
              <a:rPr lang="en-IN" sz="5400" b="1" dirty="0">
                <a:solidFill>
                  <a:schemeClr val="bg1"/>
                </a:solidFill>
                <a:latin typeface="Calisto MT" panose="02040603050505030304" pitchFamily="18" charset="0"/>
              </a:rPr>
              <a:t>, Meghalaya, India</a:t>
            </a:r>
            <a:endParaRPr sz="5400" b="1" dirty="0">
              <a:solidFill>
                <a:schemeClr val="bg1"/>
              </a:solidFill>
              <a:latin typeface="Calisto MT" panose="02040603050505030304" pitchFamily="18" charset="0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bg1"/>
              </a:solidFill>
              <a:latin typeface="Calisto MT" panose="02040603050505030304" pitchFamily="18" charset="0"/>
              <a:ea typeface="Oswald"/>
              <a:cs typeface="Oswald"/>
              <a:sym typeface="Oswald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936558" y="31189227"/>
            <a:ext cx="13879500" cy="391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15050488" y="31266306"/>
            <a:ext cx="13879500" cy="391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5"/>
              </a:solidFill>
            </a:endParaRPr>
          </a:p>
        </p:txBody>
      </p:sp>
      <p:sp>
        <p:nvSpPr>
          <p:cNvPr id="66" name="Google Shape;66;p13"/>
          <p:cNvSpPr/>
          <p:nvPr/>
        </p:nvSpPr>
        <p:spPr>
          <a:xfrm>
            <a:off x="29120050" y="31228206"/>
            <a:ext cx="13879500" cy="391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3"/>
          <p:cNvSpPr txBox="1"/>
          <p:nvPr/>
        </p:nvSpPr>
        <p:spPr>
          <a:xfrm>
            <a:off x="84888" y="1397137"/>
            <a:ext cx="3665108" cy="3634623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200" dirty="0"/>
          </a:p>
        </p:txBody>
      </p:sp>
      <p:sp>
        <p:nvSpPr>
          <p:cNvPr id="4" name="Rectangle: Diagonal Corners Rounded 3">
            <a:extLst>
              <a:ext uri="{FF2B5EF4-FFF2-40B4-BE49-F238E27FC236}">
                <a16:creationId xmlns:a16="http://schemas.microsoft.com/office/drawing/2014/main" id="{A9E1AEF2-21EB-B64E-8044-6953063AFB9C}"/>
              </a:ext>
            </a:extLst>
          </p:cNvPr>
          <p:cNvSpPr/>
          <p:nvPr/>
        </p:nvSpPr>
        <p:spPr>
          <a:xfrm>
            <a:off x="391026" y="5461389"/>
            <a:ext cx="28518758" cy="3288300"/>
          </a:xfrm>
          <a:prstGeom prst="round2Diag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421A1F-DA19-088E-A7A3-0427BFF2E2F9}"/>
              </a:ext>
            </a:extLst>
          </p:cNvPr>
          <p:cNvSpPr/>
          <p:nvPr/>
        </p:nvSpPr>
        <p:spPr>
          <a:xfrm>
            <a:off x="3836352" y="3926530"/>
            <a:ext cx="36120883" cy="15194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FB84F0-CD0C-696F-B99D-1AAC91B83CFF}"/>
              </a:ext>
            </a:extLst>
          </p:cNvPr>
          <p:cNvSpPr txBox="1"/>
          <p:nvPr/>
        </p:nvSpPr>
        <p:spPr>
          <a:xfrm>
            <a:off x="4321570" y="4207179"/>
            <a:ext cx="314020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11893"/>
                </a:solidFill>
                <a:latin typeface="Helvetica" pitchFamily="2" charset="0"/>
                <a:ea typeface="Times New Roman"/>
                <a:cs typeface="Times New Roman"/>
                <a:sym typeface="Times New Roman"/>
              </a:rPr>
              <a:t>TITLE OF THE PAPER :</a:t>
            </a:r>
            <a:endParaRPr lang="en-IN" sz="4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5D42643-A85D-A27B-F293-8CE8EF263E96}"/>
              </a:ext>
            </a:extLst>
          </p:cNvPr>
          <p:cNvSpPr txBox="1"/>
          <p:nvPr/>
        </p:nvSpPr>
        <p:spPr>
          <a:xfrm>
            <a:off x="391026" y="5837050"/>
            <a:ext cx="158260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Name of the Authors 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338E1B-0826-3BB5-1ED4-7F1A4E81EC28}"/>
              </a:ext>
            </a:extLst>
          </p:cNvPr>
          <p:cNvSpPr txBox="1"/>
          <p:nvPr/>
        </p:nvSpPr>
        <p:spPr>
          <a:xfrm>
            <a:off x="-354248" y="6928838"/>
            <a:ext cx="58946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Affiliation</a:t>
            </a:r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5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9945470-8665-914E-672B-1EAA8E49F850}"/>
              </a:ext>
            </a:extLst>
          </p:cNvPr>
          <p:cNvSpPr txBox="1"/>
          <p:nvPr/>
        </p:nvSpPr>
        <p:spPr>
          <a:xfrm>
            <a:off x="17226513" y="7560954"/>
            <a:ext cx="7391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Paper ID:</a:t>
            </a:r>
            <a:endParaRPr lang="en-IN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Google Shape;110;p1">
            <a:extLst>
              <a:ext uri="{FF2B5EF4-FFF2-40B4-BE49-F238E27FC236}">
                <a16:creationId xmlns:a16="http://schemas.microsoft.com/office/drawing/2014/main" id="{BDCCBA5B-E724-A3D1-7424-F9E7FA4CF99D}"/>
              </a:ext>
            </a:extLst>
          </p:cNvPr>
          <p:cNvSpPr/>
          <p:nvPr/>
        </p:nvSpPr>
        <p:spPr>
          <a:xfrm>
            <a:off x="4925916" y="8994314"/>
            <a:ext cx="5616768" cy="975694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Helvetica" pitchFamily="2" charset="0"/>
                <a:cs typeface="Times New Roman" panose="02020603050405020304" pitchFamily="18" charset="0"/>
                <a:sym typeface="Calibri"/>
              </a:rPr>
              <a:t>Abstract</a:t>
            </a:r>
            <a:endParaRPr sz="5400" b="1" dirty="0">
              <a:solidFill>
                <a:schemeClr val="bg1"/>
              </a:solidFill>
              <a:latin typeface="Helvetica" pitchFamily="2" charset="0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A3A16B3-DEBC-0EF0-D89A-D0654BF65504}"/>
              </a:ext>
            </a:extLst>
          </p:cNvPr>
          <p:cNvSpPr txBox="1"/>
          <p:nvPr/>
        </p:nvSpPr>
        <p:spPr>
          <a:xfrm>
            <a:off x="586523" y="10120631"/>
            <a:ext cx="13879499" cy="1569660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algn="just">
              <a:defRPr/>
            </a:pPr>
            <a:endParaRPr lang="en-US" altLang="zh-CN" sz="32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altLang="zh-CN" sz="32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altLang="zh-CN" sz="32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" name="Google Shape;110;p1">
            <a:extLst>
              <a:ext uri="{FF2B5EF4-FFF2-40B4-BE49-F238E27FC236}">
                <a16:creationId xmlns:a16="http://schemas.microsoft.com/office/drawing/2014/main" id="{A7E851A6-285B-1D73-111B-0758BA6BDB2F}"/>
              </a:ext>
            </a:extLst>
          </p:cNvPr>
          <p:cNvSpPr/>
          <p:nvPr/>
        </p:nvSpPr>
        <p:spPr>
          <a:xfrm>
            <a:off x="5047600" y="18571338"/>
            <a:ext cx="5616768" cy="975694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Helvetica" pitchFamily="2" charset="0"/>
                <a:cs typeface="Times New Roman" panose="02020603050405020304" pitchFamily="18" charset="0"/>
                <a:sym typeface="Calibri"/>
              </a:rPr>
              <a:t>Introduction</a:t>
            </a:r>
            <a:endParaRPr sz="5400" b="1" dirty="0">
              <a:solidFill>
                <a:schemeClr val="bg1"/>
              </a:solidFill>
              <a:latin typeface="Helvetica" pitchFamily="2" charset="0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16" name="Google Shape;110;p1">
            <a:extLst>
              <a:ext uri="{FF2B5EF4-FFF2-40B4-BE49-F238E27FC236}">
                <a16:creationId xmlns:a16="http://schemas.microsoft.com/office/drawing/2014/main" id="{178DF05D-432D-715A-9C60-BDBD326795BC}"/>
              </a:ext>
            </a:extLst>
          </p:cNvPr>
          <p:cNvSpPr/>
          <p:nvPr/>
        </p:nvSpPr>
        <p:spPr>
          <a:xfrm>
            <a:off x="19115522" y="9023513"/>
            <a:ext cx="5616768" cy="975694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Helvetica" pitchFamily="2" charset="0"/>
                <a:cs typeface="Times New Roman" panose="02020603050405020304" pitchFamily="18" charset="0"/>
                <a:sym typeface="Calibri"/>
              </a:rPr>
              <a:t>Methodology</a:t>
            </a:r>
            <a:endParaRPr sz="5400" b="1" dirty="0">
              <a:solidFill>
                <a:schemeClr val="bg1"/>
              </a:solidFill>
              <a:latin typeface="Helvetica" pitchFamily="2" charset="0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B5F956B-4BF4-DAF1-F185-A08106A885A4}"/>
              </a:ext>
            </a:extLst>
          </p:cNvPr>
          <p:cNvSpPr txBox="1"/>
          <p:nvPr/>
        </p:nvSpPr>
        <p:spPr>
          <a:xfrm>
            <a:off x="15359996" y="10102911"/>
            <a:ext cx="13220075" cy="613245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endParaRPr lang="en-IN" sz="3200" dirty="0">
              <a:effectLst/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8" name="Google Shape;110;p1">
            <a:extLst>
              <a:ext uri="{FF2B5EF4-FFF2-40B4-BE49-F238E27FC236}">
                <a16:creationId xmlns:a16="http://schemas.microsoft.com/office/drawing/2014/main" id="{121EC763-6856-23CB-3BB7-BCB744157A82}"/>
              </a:ext>
            </a:extLst>
          </p:cNvPr>
          <p:cNvSpPr/>
          <p:nvPr/>
        </p:nvSpPr>
        <p:spPr>
          <a:xfrm>
            <a:off x="17491689" y="19381685"/>
            <a:ext cx="9372597" cy="975694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Helvetica" pitchFamily="2" charset="0"/>
                <a:cs typeface="Times New Roman" panose="02020603050405020304" pitchFamily="18" charset="0"/>
                <a:sym typeface="Calibri"/>
              </a:rPr>
              <a:t>Results and Discussion</a:t>
            </a:r>
            <a:endParaRPr sz="5400" b="1" dirty="0">
              <a:solidFill>
                <a:schemeClr val="bg1"/>
              </a:solidFill>
              <a:latin typeface="Helvetica" pitchFamily="2" charset="0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FE05329-9C82-96F2-F3DB-DE1F7EC2F21E}"/>
              </a:ext>
            </a:extLst>
          </p:cNvPr>
          <p:cNvSpPr txBox="1"/>
          <p:nvPr/>
        </p:nvSpPr>
        <p:spPr>
          <a:xfrm>
            <a:off x="15359996" y="20530829"/>
            <a:ext cx="13220075" cy="9195338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en-IN" sz="26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Google Shape;110;p1">
            <a:extLst>
              <a:ext uri="{FF2B5EF4-FFF2-40B4-BE49-F238E27FC236}">
                <a16:creationId xmlns:a16="http://schemas.microsoft.com/office/drawing/2014/main" id="{EEA87D72-2E86-22CC-3D57-DF85D604FD69}"/>
              </a:ext>
            </a:extLst>
          </p:cNvPr>
          <p:cNvSpPr/>
          <p:nvPr/>
        </p:nvSpPr>
        <p:spPr>
          <a:xfrm>
            <a:off x="33251416" y="5837050"/>
            <a:ext cx="5616768" cy="975694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Helvetica" pitchFamily="2" charset="0"/>
                <a:cs typeface="Times New Roman" panose="02020603050405020304" pitchFamily="18" charset="0"/>
                <a:sym typeface="Calibri"/>
              </a:rPr>
              <a:t>Conclusions</a:t>
            </a:r>
            <a:endParaRPr sz="5400" b="1" dirty="0">
              <a:solidFill>
                <a:schemeClr val="bg1"/>
              </a:solidFill>
              <a:latin typeface="Helvetica" pitchFamily="2" charset="0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9F6BBE1-E632-FE4D-40D0-D48660CE4D90}"/>
              </a:ext>
            </a:extLst>
          </p:cNvPr>
          <p:cNvSpPr txBox="1"/>
          <p:nvPr/>
        </p:nvSpPr>
        <p:spPr>
          <a:xfrm>
            <a:off x="29624786" y="7029687"/>
            <a:ext cx="13220075" cy="584775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Google Shape;110;p1">
            <a:extLst>
              <a:ext uri="{FF2B5EF4-FFF2-40B4-BE49-F238E27FC236}">
                <a16:creationId xmlns:a16="http://schemas.microsoft.com/office/drawing/2014/main" id="{E439C2F2-7861-D8DE-4544-790DBB5B7784}"/>
              </a:ext>
            </a:extLst>
          </p:cNvPr>
          <p:cNvSpPr/>
          <p:nvPr/>
        </p:nvSpPr>
        <p:spPr>
          <a:xfrm>
            <a:off x="33501727" y="21794724"/>
            <a:ext cx="5616768" cy="975694"/>
          </a:xfrm>
          <a:prstGeom prst="rect">
            <a:avLst/>
          </a:prstGeom>
          <a:solidFill>
            <a:srgbClr val="002060"/>
          </a:solidFill>
          <a:ln w="12700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Helvetica" pitchFamily="2" charset="0"/>
                <a:cs typeface="Times New Roman" panose="02020603050405020304" pitchFamily="18" charset="0"/>
                <a:sym typeface="Calibri"/>
              </a:rPr>
              <a:t>References</a:t>
            </a:r>
            <a:endParaRPr sz="5400" b="1" dirty="0">
              <a:solidFill>
                <a:schemeClr val="bg1"/>
              </a:solidFill>
              <a:latin typeface="Helvetica" pitchFamily="2" charset="0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6209C77-BE38-0415-F918-90A8AEB3EE12}"/>
              </a:ext>
            </a:extLst>
          </p:cNvPr>
          <p:cNvSpPr txBox="1"/>
          <p:nvPr/>
        </p:nvSpPr>
        <p:spPr>
          <a:xfrm>
            <a:off x="29700074" y="22982019"/>
            <a:ext cx="13220075" cy="613245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6509657-04E6-AE8E-2F02-F691C6D5D768}"/>
              </a:ext>
            </a:extLst>
          </p:cNvPr>
          <p:cNvSpPr txBox="1"/>
          <p:nvPr/>
        </p:nvSpPr>
        <p:spPr>
          <a:xfrm>
            <a:off x="5513253" y="31874550"/>
            <a:ext cx="327670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Aptos Display" panose="020B0004020202020204" pitchFamily="34" charset="0"/>
              </a:rPr>
              <a:t>2026 IEEE North-East India International Energy Conversion Conference and Exhibition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0A0EC3-7CE9-52AC-4FE8-91DC470B5F98}"/>
              </a:ext>
            </a:extLst>
          </p:cNvPr>
          <p:cNvSpPr txBox="1"/>
          <p:nvPr/>
        </p:nvSpPr>
        <p:spPr>
          <a:xfrm>
            <a:off x="1203029" y="19805791"/>
            <a:ext cx="13220075" cy="1327543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n-IN" sz="3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314DD4D-88AE-269D-A4BB-E3107D797B66}"/>
              </a:ext>
            </a:extLst>
          </p:cNvPr>
          <p:cNvSpPr/>
          <p:nvPr/>
        </p:nvSpPr>
        <p:spPr>
          <a:xfrm>
            <a:off x="39996153" y="849257"/>
            <a:ext cx="3665108" cy="4587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" name="Google Shape;89;p13">
            <a:extLst>
              <a:ext uri="{FF2B5EF4-FFF2-40B4-BE49-F238E27FC236}">
                <a16:creationId xmlns:a16="http://schemas.microsoft.com/office/drawing/2014/main" id="{DD84044B-1198-D51F-B42B-E1C223E194AE}"/>
              </a:ext>
            </a:extLst>
          </p:cNvPr>
          <p:cNvSpPr txBox="1"/>
          <p:nvPr/>
        </p:nvSpPr>
        <p:spPr>
          <a:xfrm>
            <a:off x="40167314" y="1437467"/>
            <a:ext cx="3333636" cy="3330490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2944" y="6601021"/>
            <a:ext cx="36673971" cy="5704113"/>
          </a:xfrm>
        </p:spPr>
        <p:txBody>
          <a:bodyPr/>
          <a:lstStyle/>
          <a:p>
            <a:r>
              <a:rPr lang="en-US" altLang="zh-CN" sz="96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This is the template for preparation of posters for 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2026 IEEE North-East India International Energy Conversion Conference and Exhibition (IEEE NE-IECCE-2026)</a:t>
            </a:r>
            <a:br>
              <a:rPr lang="en-US" altLang="zh-CN" sz="96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br>
              <a:rPr lang="en-US" altLang="zh-CN" sz="96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lang="en-US" altLang="zh-CN" sz="96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Guidelines</a:t>
            </a:r>
            <a:br>
              <a:rPr lang="en-US" altLang="zh-CN" sz="96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br>
              <a:rPr lang="en-US" altLang="zh-CN" sz="96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43CE94-B90E-9C86-F888-336C4700FB49}"/>
              </a:ext>
            </a:extLst>
          </p:cNvPr>
          <p:cNvSpPr txBox="1"/>
          <p:nvPr/>
        </p:nvSpPr>
        <p:spPr>
          <a:xfrm>
            <a:off x="3608615" y="10624457"/>
            <a:ext cx="36673970" cy="13388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altLang="zh-CN" sz="9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1. Please use this document as a template to form the poster in which you can type your own text. </a:t>
            </a:r>
            <a:br>
              <a:rPr kumimoji="0" lang="en-US" altLang="zh-CN" sz="9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br>
              <a:rPr kumimoji="0" lang="en-US" altLang="zh-CN" sz="9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kumimoji="0" lang="en-US" altLang="zh-CN" sz="9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 Font style: Times New Roman, Font size: 32, single-spaced, Font color: Black and paste figures. </a:t>
            </a:r>
            <a:br>
              <a:rPr kumimoji="0" lang="en-US" altLang="zh-CN" sz="9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br>
              <a:rPr kumimoji="0" lang="en-US" altLang="zh-CN" sz="9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kumimoji="0" lang="en-US" altLang="zh-CN" sz="9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3. </a:t>
            </a:r>
            <a:r>
              <a:rPr kumimoji="0" lang="en-GB" altLang="zh-CN" sz="9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For figure titles use </a:t>
            </a:r>
            <a:r>
              <a:rPr kumimoji="0" lang="en-US" altLang="zh-CN" sz="9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Font style: Times New Roman and Font size: 26.</a:t>
            </a:r>
            <a:br>
              <a:rPr kumimoji="0" lang="en-US" altLang="zh-CN" sz="9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br>
              <a:rPr kumimoji="0" lang="en-US" altLang="zh-CN" sz="9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kumimoji="0" lang="en-US" altLang="zh-CN" sz="9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4. The size of the poster will be Height is 3 feet and Width is 4 feet.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7480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224</TotalTime>
  <Words>222</Words>
  <Application>Microsoft Office PowerPoint</Application>
  <PresentationFormat>Custom</PresentationFormat>
  <Paragraphs>41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4" baseType="lpstr">
      <vt:lpstr>Calibri</vt:lpstr>
      <vt:lpstr>Arial Rounded MT Bold</vt:lpstr>
      <vt:lpstr>Calisto MT</vt:lpstr>
      <vt:lpstr>Helvetica</vt:lpstr>
      <vt:lpstr>Arial</vt:lpstr>
      <vt:lpstr>Calibri Light</vt:lpstr>
      <vt:lpstr>Droid Serif</vt:lpstr>
      <vt:lpstr>Baskerville Old Face</vt:lpstr>
      <vt:lpstr>Aptos Display</vt:lpstr>
      <vt:lpstr>Oswald</vt:lpstr>
      <vt:lpstr>Times New Roman</vt:lpstr>
      <vt:lpstr>Office Theme</vt:lpstr>
      <vt:lpstr>PowerPoint Presentation</vt:lpstr>
      <vt:lpstr>This is the template for preparation of posters for 2026 IEEE North-East India International Energy Conversion Conference and Exhibition (IEEE NE-IECCE-2026)  Guidelines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Vijay Prakash</dc:creator>
  <cp:lastModifiedBy>Suraj  Gupta</cp:lastModifiedBy>
  <cp:revision>28</cp:revision>
  <dcterms:modified xsi:type="dcterms:W3CDTF">2026-05-19T13:16:02Z</dcterms:modified>
</cp:coreProperties>
</file>